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3"/>
  </p:notesMasterIdLst>
  <p:handoutMasterIdLst>
    <p:handoutMasterId r:id="rId64"/>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4" r:id="rId17"/>
    <p:sldId id="425" r:id="rId18"/>
    <p:sldId id="428" r:id="rId19"/>
    <p:sldId id="429" r:id="rId20"/>
    <p:sldId id="426" r:id="rId21"/>
    <p:sldId id="427" r:id="rId22"/>
    <p:sldId id="423" r:id="rId23"/>
    <p:sldId id="422" r:id="rId24"/>
    <p:sldId id="278" r:id="rId25"/>
    <p:sldId id="280" r:id="rId26"/>
    <p:sldId id="281" r:id="rId27"/>
    <p:sldId id="282" r:id="rId28"/>
    <p:sldId id="283" r:id="rId29"/>
    <p:sldId id="385" r:id="rId30"/>
    <p:sldId id="386" r:id="rId31"/>
    <p:sldId id="387" r:id="rId32"/>
    <p:sldId id="388" r:id="rId33"/>
    <p:sldId id="397" r:id="rId34"/>
    <p:sldId id="390" r:id="rId35"/>
    <p:sldId id="391" r:id="rId36"/>
    <p:sldId id="392" r:id="rId37"/>
    <p:sldId id="393" r:id="rId38"/>
    <p:sldId id="394" r:id="rId39"/>
    <p:sldId id="395" r:id="rId40"/>
    <p:sldId id="396" r:id="rId41"/>
    <p:sldId id="398" r:id="rId42"/>
    <p:sldId id="399" r:id="rId43"/>
    <p:sldId id="400" r:id="rId44"/>
    <p:sldId id="401" r:id="rId45"/>
    <p:sldId id="402" r:id="rId46"/>
    <p:sldId id="403" r:id="rId47"/>
    <p:sldId id="404" r:id="rId48"/>
    <p:sldId id="405" r:id="rId49"/>
    <p:sldId id="406" r:id="rId50"/>
    <p:sldId id="407" r:id="rId51"/>
    <p:sldId id="412" r:id="rId52"/>
    <p:sldId id="413" r:id="rId53"/>
    <p:sldId id="408" r:id="rId54"/>
    <p:sldId id="409" r:id="rId55"/>
    <p:sldId id="410" r:id="rId56"/>
    <p:sldId id="414" r:id="rId57"/>
    <p:sldId id="415" r:id="rId58"/>
    <p:sldId id="416" r:id="rId59"/>
    <p:sldId id="417" r:id="rId60"/>
    <p:sldId id="418" r:id="rId61"/>
    <p:sldId id="421" r:id="rId6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27491" autoAdjust="0"/>
  </p:normalViewPr>
  <p:slideViewPr>
    <p:cSldViewPr snapToGrid="0">
      <p:cViewPr>
        <p:scale>
          <a:sx n="125" d="100"/>
          <a:sy n="125" d="100"/>
        </p:scale>
        <p:origin x="-1260" y="-276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01-04-2017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01-04-2017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data Discovery.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de las </a:t>
            </a:r>
            <a:r>
              <a:rPr lang="es-ES" sz="1200" b="0" i="0" u="none" strike="noStrike" kern="1200" dirty="0">
                <a:solidFill>
                  <a:schemeClr val="tx1"/>
                </a:solidFill>
                <a:effectLst/>
                <a:latin typeface="+mn-lt"/>
                <a:ea typeface="+mn-ea"/>
                <a:cs typeface="+mn-cs"/>
                <a:hlinkClick r:id="rId3" tooltip="Tecnologías de la información"/>
              </a:rPr>
              <a:t>tecnologías de la información</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en este caso  nos muestra 4 </a:t>
            </a:r>
            <a:r>
              <a:rPr lang="es-PY" sz="1200" b="0" i="0" kern="1200" dirty="0" err="1">
                <a:solidFill>
                  <a:schemeClr val="tx1"/>
                </a:solidFill>
                <a:effectLst/>
                <a:latin typeface="+mn-lt"/>
                <a:ea typeface="+mn-ea"/>
                <a:cs typeface="+mn-cs"/>
              </a:rPr>
              <a:t>categorias</a:t>
            </a:r>
            <a:r>
              <a:rPr lang="es-PY" sz="1200" b="0" i="0" kern="1200" dirty="0">
                <a:solidFill>
                  <a:schemeClr val="tx1"/>
                </a:solidFill>
                <a:effectLst/>
                <a:latin typeface="+mn-lt"/>
                <a:ea typeface="+mn-ea"/>
                <a:cs typeface="+mn-cs"/>
              </a:rPr>
              <a:t> de proveedores de tecnología de BI.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Qué significa cada eje?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p>
          <a:p>
            <a:br>
              <a:rPr lang="en-US" sz="1200" b="0" i="0" kern="1200" dirty="0">
                <a:solidFill>
                  <a:schemeClr val="tx1"/>
                </a:solidFill>
                <a:effectLst/>
                <a:latin typeface="+mn-lt"/>
                <a:ea typeface="+mn-ea"/>
                <a:cs typeface="+mn-cs"/>
              </a:rPr>
            </a:b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endParaRPr lang="en-US" sz="1200" b="1" i="0" kern="1200" dirty="0">
              <a:solidFill>
                <a:schemeClr val="tx1"/>
              </a:solidFill>
              <a:effectLst/>
              <a:latin typeface="+mn-lt"/>
              <a:ea typeface="+mn-ea"/>
              <a:cs typeface="+mn-cs"/>
            </a:endParaRPr>
          </a:p>
          <a:p>
            <a:endParaRPr lang="es-PY" sz="1200" b="1" i="0" kern="1200" dirty="0">
              <a:solidFill>
                <a:schemeClr val="tx1"/>
              </a:solidFill>
              <a:effectLst/>
              <a:latin typeface="+mn-lt"/>
              <a:ea typeface="+mn-ea"/>
              <a:cs typeface="+mn-cs"/>
            </a:endParaRPr>
          </a:p>
          <a:p>
            <a:r>
              <a:rPr lang="es-PY" sz="1200" b="1" i="0" kern="1200" dirty="0">
                <a:solidFill>
                  <a:schemeClr val="tx1"/>
                </a:solidFill>
                <a:effectLst/>
                <a:latin typeface="+mn-lt"/>
                <a:ea typeface="+mn-ea"/>
                <a:cs typeface="+mn-cs"/>
              </a:rPr>
              <a:t>Producto/Servicio:</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Bienes y servicios básicos ofrecidos por el proveedor que compiten y sirven al mercado.</a:t>
            </a:r>
          </a:p>
          <a:p>
            <a:endParaRPr lang="en-US" sz="1200" b="1" i="0" kern="1200" dirty="0">
              <a:solidFill>
                <a:schemeClr val="tx1"/>
              </a:solidFill>
              <a:effectLst/>
              <a:latin typeface="+mn-lt"/>
              <a:ea typeface="+mn-ea"/>
              <a:cs typeface="+mn-cs"/>
            </a:endParaRPr>
          </a:p>
          <a:p>
            <a:r>
              <a:rPr lang="es-PY" sz="1200" b="1" i="0" kern="1200" dirty="0">
                <a:solidFill>
                  <a:schemeClr val="tx1"/>
                </a:solidFill>
                <a:effectLst/>
                <a:latin typeface="+mn-lt"/>
                <a:ea typeface="+mn-ea"/>
                <a:cs typeface="+mn-cs"/>
              </a:rPr>
              <a:t>Ejecución de Ventas/Precios:</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Las capacidades del proveedor en las actividades de las pre-ventas y la estructura que lo soportan. Este criterio incluyen las operaciones de gestión, fijación de precio y negociaciones/acuerdos, soporte a las preventas y la efectividad general del canal de ventas.</a:t>
            </a:r>
          </a:p>
          <a:p>
            <a:r>
              <a:rPr lang="es-ES" sz="1200" b="1" i="0" kern="1200" dirty="0">
                <a:solidFill>
                  <a:schemeClr val="tx1"/>
                </a:solidFill>
                <a:effectLst/>
                <a:latin typeface="+mn-lt"/>
                <a:ea typeface="+mn-ea"/>
                <a:cs typeface="+mn-cs"/>
              </a:rPr>
              <a:t>La capacidad de respuesta del mercado y su trayectoria: </a:t>
            </a:r>
            <a:r>
              <a:rPr lang="es-ES" sz="1200" b="0" i="0" kern="1200" dirty="0">
                <a:solidFill>
                  <a:schemeClr val="tx1"/>
                </a:solidFill>
                <a:effectLst/>
                <a:latin typeface="+mn-lt"/>
                <a:ea typeface="+mn-ea"/>
                <a:cs typeface="+mn-cs"/>
              </a:rPr>
              <a:t>Capacidad para responder, cambiar de dirección, ser flexible y lograr un éxito competitivo a medida que las oportunidades se desarrollan, los competidores actúan, las necesidades del cliente evolucionan y la dinámica del mercado cambia. Este criterio también considera la capacidad de respuesta del proveedor en el tiempo.</a:t>
            </a:r>
            <a:br>
              <a:rPr lang="en-US" sz="1200" b="0" i="0" kern="1200" dirty="0">
                <a:solidFill>
                  <a:schemeClr val="tx1"/>
                </a:solidFill>
                <a:effectLst/>
                <a:latin typeface="+mn-lt"/>
                <a:ea typeface="+mn-ea"/>
                <a:cs typeface="+mn-cs"/>
              </a:rPr>
            </a:br>
            <a:r>
              <a:rPr lang="es-PY" sz="1200" b="1" i="0" kern="1200" dirty="0">
                <a:solidFill>
                  <a:schemeClr val="tx1"/>
                </a:solidFill>
                <a:effectLst/>
                <a:latin typeface="+mn-lt"/>
                <a:ea typeface="+mn-ea"/>
                <a:cs typeface="+mn-cs"/>
              </a:rPr>
              <a:t>Ejecución de Marketing:</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La claridad, calidad, creatividad y eficacia de los programas diseñados para entregar el mensaje del proveedor para influenciar al mercado, promover su marca y negocio, incrementar el conocimiento de sus productos y servicios, y establecer una identidad positiva del producto, marca y proveedor en las mentes de los clientes. Una combinación de publicidad, promociones, liderazgo. </a:t>
            </a:r>
            <a:endParaRPr lang="en-U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Experiencia del cliente:</a:t>
            </a:r>
            <a:r>
              <a:rPr lang="es-ES" sz="1200" b="0" i="0" kern="1200" dirty="0">
                <a:solidFill>
                  <a:schemeClr val="tx1"/>
                </a:solidFill>
                <a:effectLst/>
                <a:latin typeface="+mn-lt"/>
                <a:ea typeface="+mn-ea"/>
                <a:cs typeface="+mn-cs"/>
              </a:rPr>
              <a:t> Productos, servicios y programas que permiten a los clientes tener éxito con los productos evaluados. Este criterio incluye la forma en que los clientes reciben soporte técnico, también puede incluir herramientas auxiliares, programas de soporte al cliente y su calidad.</a:t>
            </a:r>
          </a:p>
          <a:p>
            <a:endParaRPr lang="es-PY"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Operaciones:</a:t>
            </a:r>
            <a:r>
              <a:rPr lang="es-ES" sz="1200" b="0" i="0" kern="1200" dirty="0">
                <a:solidFill>
                  <a:schemeClr val="tx1"/>
                </a:solidFill>
                <a:effectLst/>
                <a:latin typeface="+mn-lt"/>
                <a:ea typeface="+mn-ea"/>
                <a:cs typeface="+mn-cs"/>
              </a:rPr>
              <a:t> La capacidad del proveedor para cumplir con sus objetivos y compromisos. Los factores incluyen la calidad de la estructura organizacional, tales como habilidades, experiencias, programas, sistemas y otros medios que permiten al proveedor operar de manera eficaz y eficiente.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Y o capacidad para ejecutar 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r>
              <a:rPr lang="es-PY" sz="1200" b="1" i="1" u="none" strike="noStrike" kern="1200" noProof="0" dirty="0">
                <a:solidFill>
                  <a:schemeClr val="tx1"/>
                </a:solidFill>
                <a:effectLst/>
                <a:latin typeface="+mn-lt"/>
                <a:ea typeface="+mn-ea"/>
                <a:cs typeface="+mn-cs"/>
              </a:rPr>
              <a:t>Integridad de la visión</a:t>
            </a:r>
            <a:endParaRPr lang="es-PY" sz="1200" b="1" i="0" kern="1200" noProof="0" dirty="0">
              <a:solidFill>
                <a:schemeClr val="tx1"/>
              </a:solidFill>
              <a:effectLst/>
              <a:latin typeface="+mn-lt"/>
              <a:ea typeface="+mn-ea"/>
              <a:cs typeface="+mn-cs"/>
            </a:endParaRPr>
          </a:p>
          <a:p>
            <a:br>
              <a:rPr lang="es-PY" noProof="0" dirty="0"/>
            </a:br>
            <a:r>
              <a:rPr lang="es-PY" sz="1200" b="1" i="0" kern="1200" noProof="0" dirty="0">
                <a:solidFill>
                  <a:schemeClr val="tx1"/>
                </a:solidFill>
                <a:effectLst/>
                <a:latin typeface="+mn-lt"/>
                <a:ea typeface="+mn-ea"/>
                <a:cs typeface="+mn-cs"/>
              </a:rPr>
              <a:t>Entendimiento del Mercado: </a:t>
            </a:r>
            <a:r>
              <a:rPr lang="es-PY" sz="1200" b="0" i="0" kern="1200" noProof="0" dirty="0">
                <a:solidFill>
                  <a:schemeClr val="tx1"/>
                </a:solidFill>
                <a:effectLst/>
                <a:latin typeface="+mn-lt"/>
                <a:ea typeface="+mn-ea"/>
                <a:cs typeface="+mn-cs"/>
              </a:rPr>
              <a:t>Es la capacidad de entender las necesidades de los clientes y traducir estas necesidades en productos y servicios. </a:t>
            </a:r>
          </a:p>
          <a:p>
            <a:r>
              <a:rPr lang="es-PY" sz="1200" b="1" i="0" kern="1200" noProof="0" dirty="0">
                <a:solidFill>
                  <a:schemeClr val="tx1"/>
                </a:solidFill>
                <a:effectLst/>
                <a:latin typeface="+mn-lt"/>
                <a:ea typeface="+mn-ea"/>
                <a:cs typeface="+mn-cs"/>
              </a:rPr>
              <a:t>Estrategia de Marketing: </a:t>
            </a:r>
            <a:r>
              <a:rPr lang="es-PY" sz="1200" b="0" i="0" kern="1200" noProof="0" dirty="0">
                <a:solidFill>
                  <a:schemeClr val="tx1"/>
                </a:solidFill>
                <a:effectLst/>
                <a:latin typeface="+mn-lt"/>
                <a:ea typeface="+mn-ea"/>
                <a:cs typeface="+mn-cs"/>
              </a:rPr>
              <a:t>Mensajes claros, constantes y diferenciados divulgados en diversos medios.</a:t>
            </a:r>
          </a:p>
          <a:p>
            <a:r>
              <a:rPr lang="en-US" sz="1200" b="1" i="0" kern="1200" dirty="0" err="1">
                <a:solidFill>
                  <a:schemeClr val="tx1"/>
                </a:solidFill>
                <a:effectLst/>
                <a:latin typeface="+mn-lt"/>
                <a:ea typeface="+mn-ea"/>
                <a:cs typeface="+mn-cs"/>
              </a:rPr>
              <a:t>Estrategia</a:t>
            </a:r>
            <a:r>
              <a:rPr lang="en-US" sz="1200" b="1" i="0" kern="1200" dirty="0">
                <a:solidFill>
                  <a:schemeClr val="tx1"/>
                </a:solidFill>
                <a:effectLst/>
                <a:latin typeface="+mn-lt"/>
                <a:ea typeface="+mn-ea"/>
                <a:cs typeface="+mn-cs"/>
              </a:rPr>
              <a:t> de Ventas: </a:t>
            </a:r>
            <a:r>
              <a:rPr lang="en-US" sz="1200" b="0" i="0" kern="1200" dirty="0" err="1">
                <a:solidFill>
                  <a:schemeClr val="tx1"/>
                </a:solidFill>
                <a:effectLst/>
                <a:latin typeface="+mn-lt"/>
                <a:ea typeface="+mn-ea"/>
                <a:cs typeface="+mn-cs"/>
              </a:rPr>
              <a:t>Usar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apropiadas</a:t>
            </a:r>
            <a:r>
              <a:rPr lang="en-US" sz="1200" b="0" i="0" kern="1200" dirty="0">
                <a:solidFill>
                  <a:schemeClr val="tx1"/>
                </a:solidFill>
                <a:effectLst/>
                <a:latin typeface="+mn-lt"/>
                <a:ea typeface="+mn-ea"/>
                <a:cs typeface="+mn-cs"/>
              </a:rPr>
              <a:t> para </a:t>
            </a:r>
            <a:r>
              <a:rPr lang="en-US" sz="1200" b="0" i="0" kern="1200" dirty="0" err="1">
                <a:solidFill>
                  <a:schemeClr val="tx1"/>
                </a:solidFill>
                <a:effectLst/>
                <a:latin typeface="+mn-lt"/>
                <a:ea typeface="+mn-ea"/>
                <a:cs typeface="+mn-cs"/>
              </a:rPr>
              <a:t>ventas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directas</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indirectas</a:t>
            </a:r>
            <a:r>
              <a:rPr lang="en-US" sz="1200" b="0" i="0" kern="1200" dirty="0">
                <a:solidFill>
                  <a:schemeClr val="tx1"/>
                </a:solidFill>
                <a:effectLst/>
                <a:latin typeface="+mn-lt"/>
                <a:ea typeface="+mn-ea"/>
                <a:cs typeface="+mn-cs"/>
              </a:rPr>
              <a:t>(M</a:t>
            </a:r>
            <a:r>
              <a:rPr lang="es-PY" sz="1200" b="0" i="0" kern="1200" dirty="0" err="1">
                <a:solidFill>
                  <a:schemeClr val="tx1"/>
                </a:solidFill>
                <a:effectLst/>
                <a:latin typeface="+mn-lt"/>
                <a:ea typeface="+mn-ea"/>
                <a:cs typeface="+mn-cs"/>
              </a:rPr>
              <a:t>ás</a:t>
            </a:r>
            <a:r>
              <a:rPr lang="es-PY" sz="1200" b="0" i="0" kern="1200" dirty="0">
                <a:solidFill>
                  <a:schemeClr val="tx1"/>
                </a:solidFill>
                <a:effectLst/>
                <a:latin typeface="+mn-lt"/>
                <a:ea typeface="+mn-ea"/>
                <a:cs typeface="+mn-cs"/>
              </a:rPr>
              <a:t> tiendas, más socios, e-</a:t>
            </a:r>
            <a:r>
              <a:rPr lang="es-PY" sz="1200" b="0" i="0" kern="1200" dirty="0" err="1">
                <a:solidFill>
                  <a:schemeClr val="tx1"/>
                </a:solidFill>
                <a:effectLst/>
                <a:latin typeface="+mn-lt"/>
                <a:ea typeface="+mn-ea"/>
                <a:cs typeface="+mn-cs"/>
              </a:rPr>
              <a:t>commerce</a:t>
            </a:r>
            <a:r>
              <a:rPr lang="en-US" sz="1200" b="0" i="0" kern="1200" dirty="0">
                <a:solidFill>
                  <a:schemeClr val="tx1"/>
                </a:solidFill>
                <a:effectLst/>
                <a:latin typeface="+mn-lt"/>
                <a:ea typeface="+mn-ea"/>
                <a:cs typeface="+mn-cs"/>
              </a:rPr>
              <a:t>) , marketing, </a:t>
            </a:r>
            <a:r>
              <a:rPr lang="en-US" sz="1200" b="0" i="0" kern="1200" dirty="0" err="1">
                <a:solidFill>
                  <a:schemeClr val="tx1"/>
                </a:solidFill>
                <a:effectLst/>
                <a:latin typeface="+mn-lt"/>
                <a:ea typeface="+mn-ea"/>
                <a:cs typeface="+mn-cs"/>
              </a:rPr>
              <a:t>servicios</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comunicación</a:t>
            </a:r>
            <a:r>
              <a:rPr lang="en-US" sz="1200" b="0" i="0" kern="1200" dirty="0">
                <a:solidFill>
                  <a:schemeClr val="tx1"/>
                </a:solidFill>
                <a:effectLst/>
                <a:latin typeface="+mn-lt"/>
                <a:ea typeface="+mn-ea"/>
                <a:cs typeface="+mn-cs"/>
              </a:rPr>
              <a:t> para extender y </a:t>
            </a:r>
            <a:r>
              <a:rPr lang="en-US" sz="1200" b="0" i="0" kern="1200" dirty="0" err="1">
                <a:solidFill>
                  <a:schemeClr val="tx1"/>
                </a:solidFill>
                <a:effectLst/>
                <a:latin typeface="+mn-lt"/>
                <a:ea typeface="+mn-ea"/>
                <a:cs typeface="+mn-cs"/>
              </a:rPr>
              <a:t>asi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alcanzar</a:t>
            </a:r>
            <a:r>
              <a:rPr lang="en-US" sz="1200" b="0" i="0" kern="1200" dirty="0">
                <a:solidFill>
                  <a:schemeClr val="tx1"/>
                </a:solidFill>
                <a:effectLst/>
                <a:latin typeface="+mn-lt"/>
                <a:ea typeface="+mn-ea"/>
                <a:cs typeface="+mn-cs"/>
              </a:rPr>
              <a:t> las </a:t>
            </a:r>
            <a:r>
              <a:rPr lang="en-US" sz="1200" b="0" i="0" kern="1200" dirty="0" err="1">
                <a:solidFill>
                  <a:schemeClr val="tx1"/>
                </a:solidFill>
                <a:effectLst/>
                <a:latin typeface="+mn-lt"/>
                <a:ea typeface="+mn-ea"/>
                <a:cs typeface="+mn-cs"/>
              </a:rPr>
              <a:t>metas</a:t>
            </a:r>
            <a:r>
              <a:rPr lang="en-US" sz="1200" b="0" i="0" kern="1200" dirty="0">
                <a:solidFill>
                  <a:schemeClr val="tx1"/>
                </a:solidFill>
                <a:effectLst/>
                <a:latin typeface="+mn-lt"/>
                <a:ea typeface="+mn-ea"/>
                <a:cs typeface="+mn-cs"/>
              </a:rPr>
              <a:t>. </a:t>
            </a:r>
          </a:p>
          <a:p>
            <a:r>
              <a:rPr lang="en-US" sz="1200" b="1" i="0" kern="1200" dirty="0" err="1">
                <a:solidFill>
                  <a:schemeClr val="tx1"/>
                </a:solidFill>
                <a:effectLst/>
                <a:latin typeface="+mn-lt"/>
                <a:ea typeface="+mn-ea"/>
                <a:cs typeface="+mn-cs"/>
              </a:rPr>
              <a:t>Estrategia</a:t>
            </a:r>
            <a:r>
              <a:rPr lang="en-US" sz="1200" b="1" i="0" kern="1200" dirty="0">
                <a:solidFill>
                  <a:schemeClr val="tx1"/>
                </a:solidFill>
                <a:effectLst/>
                <a:latin typeface="+mn-lt"/>
                <a:ea typeface="+mn-ea"/>
                <a:cs typeface="+mn-cs"/>
              </a:rPr>
              <a:t> de </a:t>
            </a:r>
            <a:r>
              <a:rPr lang="en-US" sz="1200" b="1" i="0" kern="1200" dirty="0" err="1">
                <a:solidFill>
                  <a:schemeClr val="tx1"/>
                </a:solidFill>
                <a:effectLst/>
                <a:latin typeface="+mn-lt"/>
                <a:ea typeface="+mn-ea"/>
                <a:cs typeface="+mn-cs"/>
              </a:rPr>
              <a:t>Oferta</a:t>
            </a:r>
            <a:r>
              <a:rPr lang="en-US" sz="1200" b="1" i="0" kern="1200" dirty="0">
                <a:solidFill>
                  <a:schemeClr val="tx1"/>
                </a:solidFill>
                <a:effectLst/>
                <a:latin typeface="+mn-lt"/>
                <a:ea typeface="+mn-ea"/>
                <a:cs typeface="+mn-cs"/>
              </a:rPr>
              <a:t> del </a:t>
            </a:r>
            <a:r>
              <a:rPr lang="en-US" sz="1200" b="1" i="0" kern="1200" dirty="0" err="1">
                <a:solidFill>
                  <a:schemeClr val="tx1"/>
                </a:solidFill>
                <a:effectLst/>
                <a:latin typeface="+mn-lt"/>
                <a:ea typeface="+mn-ea"/>
                <a:cs typeface="+mn-cs"/>
              </a:rPr>
              <a:t>Producto</a:t>
            </a:r>
            <a:r>
              <a:rPr lang="en-U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Estrategia que se enfoque en el desarrollo y entrega de productos que ayuden a destacar porque nuestro producto es diferente a los demás cuales son sus funciones y conjunto de </a:t>
            </a:r>
            <a:r>
              <a:rPr lang="es-ES" sz="1200" b="0" i="0" kern="1200" dirty="0" err="1">
                <a:solidFill>
                  <a:schemeClr val="tx1"/>
                </a:solidFill>
                <a:effectLst/>
                <a:latin typeface="+mn-lt"/>
                <a:ea typeface="+mn-ea"/>
                <a:cs typeface="+mn-cs"/>
              </a:rPr>
              <a:t>caracteristicas</a:t>
            </a:r>
            <a:r>
              <a:rPr lang="es-ES" sz="1200" b="0" i="0" kern="1200" dirty="0">
                <a:solidFill>
                  <a:schemeClr val="tx1"/>
                </a:solidFill>
                <a:effectLst/>
                <a:latin typeface="+mn-lt"/>
                <a:ea typeface="+mn-ea"/>
                <a:cs typeface="+mn-cs"/>
              </a:rPr>
              <a:t> con relación a los requisitos actuales y futuros, no basta con decir que lo destaca actualmente entre otros sino que lo hará diferente al pasar los años.</a:t>
            </a:r>
            <a:endParaRPr lang="en-US" sz="1200" b="0" i="0" kern="1200" dirty="0">
              <a:solidFill>
                <a:schemeClr val="tx1"/>
              </a:solidFill>
              <a:effectLst/>
              <a:latin typeface="+mn-lt"/>
              <a:ea typeface="+mn-ea"/>
              <a:cs typeface="+mn-cs"/>
            </a:endParaRPr>
          </a:p>
          <a:p>
            <a:r>
              <a:rPr lang="es-PY" sz="1200" b="1" i="0" kern="1200" dirty="0">
                <a:solidFill>
                  <a:schemeClr val="tx1"/>
                </a:solidFill>
                <a:effectLst/>
                <a:latin typeface="+mn-lt"/>
                <a:ea typeface="+mn-ea"/>
                <a:cs typeface="+mn-cs"/>
              </a:rPr>
              <a:t>Estrategia Vertical/Industrial:</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estrategia de un proveedor para dirigir sus recursos(</a:t>
            </a:r>
            <a:r>
              <a:rPr lang="es-ES" sz="1200" b="0" i="0" kern="1200" dirty="0" err="1">
                <a:solidFill>
                  <a:schemeClr val="tx1"/>
                </a:solidFill>
                <a:effectLst/>
                <a:latin typeface="+mn-lt"/>
                <a:ea typeface="+mn-ea"/>
                <a:cs typeface="+mn-cs"/>
              </a:rPr>
              <a:t>Call</a:t>
            </a:r>
            <a:r>
              <a:rPr lang="es-ES" sz="1200" b="0" i="0" kern="1200" dirty="0">
                <a:solidFill>
                  <a:schemeClr val="tx1"/>
                </a:solidFill>
                <a:effectLst/>
                <a:latin typeface="+mn-lt"/>
                <a:ea typeface="+mn-ea"/>
                <a:cs typeface="+mn-cs"/>
              </a:rPr>
              <a:t> center, soporte, personas, </a:t>
            </a:r>
            <a:r>
              <a:rPr lang="es-ES" sz="1200" b="0" i="0" kern="1200" dirty="0" err="1">
                <a:solidFill>
                  <a:schemeClr val="tx1"/>
                </a:solidFill>
                <a:effectLst/>
                <a:latin typeface="+mn-lt"/>
                <a:ea typeface="+mn-ea"/>
                <a:cs typeface="+mn-cs"/>
              </a:rPr>
              <a:t>economico</a:t>
            </a:r>
            <a:r>
              <a:rPr lang="es-ES" sz="1200" b="0" i="0" kern="1200" dirty="0">
                <a:solidFill>
                  <a:schemeClr val="tx1"/>
                </a:solidFill>
                <a:effectLst/>
                <a:latin typeface="+mn-lt"/>
                <a:ea typeface="+mn-ea"/>
                <a:cs typeface="+mn-cs"/>
              </a:rPr>
              <a:t>), habilidades y ofertas para satisfacer las necesidades del mercado.</a:t>
            </a:r>
          </a:p>
          <a:p>
            <a:r>
              <a:rPr lang="es-PY" sz="1200" b="1" i="0" kern="1200" dirty="0">
                <a:solidFill>
                  <a:schemeClr val="tx1"/>
                </a:solidFill>
                <a:effectLst/>
                <a:latin typeface="+mn-lt"/>
                <a:ea typeface="+mn-ea"/>
                <a:cs typeface="+mn-cs"/>
              </a:rPr>
              <a:t>Innovación:</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Adquisición de recursos, experiencia o capital para obtener una ventaja competitiva, la inversión, la consolidación o la defensa contra la adquisición.</a:t>
            </a:r>
          </a:p>
          <a:p>
            <a:r>
              <a:rPr lang="es-PY" sz="1200" b="1" i="0" kern="1200" dirty="0">
                <a:solidFill>
                  <a:schemeClr val="tx1"/>
                </a:solidFill>
                <a:effectLst/>
                <a:latin typeface="+mn-lt"/>
                <a:ea typeface="+mn-ea"/>
                <a:cs typeface="+mn-cs"/>
              </a:rPr>
              <a:t>Estrategia Geográfica:</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La estrategia de un proveedor para dirigir recursos, habilidades y ofertas para satisfacer las necesidades de las regiones más allá de su "hogar" o área nativa, directamente a través de socios, canales y subsidiarias, según sea apropiado para esa región y mercado.</a:t>
            </a:r>
            <a:r>
              <a:rPr lang="es-PY"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en particular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Para los proveedores y los clientes, los visionarios caen en la categoría de mayor riesgo/recompensa. A menudo introducen nuevas tecnologías, servicios o modelos de negocio, pero tal vez necesiten construir fortaleza financiera, servicio y soporte, y canales de ventas y distribución(Invertir más en la capacidad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clientes.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Han demostrado la visión necesaria para mantener su posición en el mercado a medida que evolucionan los requisitos.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Los líderes suelen poseer una gran base de clientes satisfechos y disfrutar de una alta visibilidad dentro del mercado. Su tamaño y su fortaleza financiera les permiten seguir siendo viables en una economía desafiante.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a:t>
            </a:r>
            <a:r>
              <a:rPr lang="es-PY" sz="1200" b="0" i="0" kern="1200" noProof="0" dirty="0">
                <a:solidFill>
                  <a:schemeClr val="tx1"/>
                </a:solidFill>
                <a:effectLst/>
                <a:latin typeface="+mn-lt"/>
                <a:ea typeface="+mn-ea"/>
                <a:cs typeface="+mn-cs"/>
              </a:rPr>
              <a:t>tipo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66640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a:p>
            <a:pPr rtl="0"/>
            <a:endParaRPr lang="es-PY"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01-04-2017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01-04-2017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01-04-2017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01-04-2017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01-04-2017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01-04-2017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01-04-2017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01-04-2017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6" y="0"/>
            <a:ext cx="9435387" cy="7772400"/>
          </a:xfrm>
          <a:prstGeom prst="rect">
            <a:avLst/>
          </a:prstGeom>
        </p:spPr>
      </p:pic>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2050"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49" y="1261872"/>
            <a:ext cx="6510528" cy="651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pic>
        <p:nvPicPr>
          <p:cNvPr id="1026" name="Picture 2" descr="https://cdnl.tblsft.com/sites/default/files/gartnerimg_assetpg_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613" y="1266825"/>
            <a:ext cx="6172200"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15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400" noProof="1">
                <a:solidFill>
                  <a:srgbClr val="318CCA"/>
                </a:solidFill>
                <a:latin typeface="Open Sans"/>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9106</Words>
  <Application>Microsoft Office PowerPoint</Application>
  <PresentationFormat>Custom</PresentationFormat>
  <Paragraphs>612</Paragraphs>
  <Slides>58</Slides>
  <Notes>54</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58</vt:i4>
      </vt:variant>
    </vt:vector>
  </HeadingPairs>
  <TitlesOfParts>
    <vt:vector size="82"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2017-04-01T19:34:47Z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